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8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84A24-3123-4F20-B7D9-245642848DD6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F5CCF-6796-40FF-905A-8ED19509A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042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F5CCF-6796-40FF-905A-8ED19509AEB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621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33D-53C0-4D73-B623-D2BF15C18A54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FF8B-2126-4441-B2CB-3AE4826F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90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33D-53C0-4D73-B623-D2BF15C18A54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FF8B-2126-4441-B2CB-3AE4826F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37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33D-53C0-4D73-B623-D2BF15C18A54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FF8B-2126-4441-B2CB-3AE4826F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70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33D-53C0-4D73-B623-D2BF15C18A54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FF8B-2126-4441-B2CB-3AE4826F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22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33D-53C0-4D73-B623-D2BF15C18A54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FF8B-2126-4441-B2CB-3AE4826F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31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33D-53C0-4D73-B623-D2BF15C18A54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FF8B-2126-4441-B2CB-3AE4826F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43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33D-53C0-4D73-B623-D2BF15C18A54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FF8B-2126-4441-B2CB-3AE4826F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99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33D-53C0-4D73-B623-D2BF15C18A54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FF8B-2126-4441-B2CB-3AE4826F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23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33D-53C0-4D73-B623-D2BF15C18A54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FF8B-2126-4441-B2CB-3AE4826F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49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33D-53C0-4D73-B623-D2BF15C18A54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FF8B-2126-4441-B2CB-3AE4826F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77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33D-53C0-4D73-B623-D2BF15C18A54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FF8B-2126-4441-B2CB-3AE4826F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49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7E33D-53C0-4D73-B623-D2BF15C18A54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FFF8B-2126-4441-B2CB-3AE4826F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-374073"/>
            <a:ext cx="12469091" cy="734290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/>
              <a:t>Вариант цифровой трансформации образовательного процесса на примере курса «Профессиональный разработчик 1С»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29489"/>
          </a:xfrm>
        </p:spPr>
        <p:txBody>
          <a:bodyPr>
            <a:noAutofit/>
          </a:bodyPr>
          <a:lstStyle/>
          <a:p>
            <a:r>
              <a:rPr lang="ru-RU" sz="2800" b="1" dirty="0" err="1"/>
              <a:t>Ямилов</a:t>
            </a:r>
            <a:r>
              <a:rPr lang="ru-RU" sz="2800" b="1" dirty="0"/>
              <a:t> Р. М.</a:t>
            </a:r>
          </a:p>
          <a:p>
            <a:r>
              <a:rPr lang="ru-RU" sz="2800" dirty="0" err="1"/>
              <a:t>кэн</a:t>
            </a:r>
            <a:r>
              <a:rPr lang="ru-RU" sz="2800" dirty="0"/>
              <a:t>, доцент кафедры</a:t>
            </a:r>
          </a:p>
          <a:p>
            <a:r>
              <a:rPr lang="ru-RU" sz="2800" dirty="0"/>
              <a:t>Сарапульский политехнический институт (филиал) Ижевского государственного университета имени М. Т. Калашникова</a:t>
            </a:r>
          </a:p>
          <a:p>
            <a:r>
              <a:rPr lang="ru-RU" sz="2800" dirty="0"/>
              <a:t>jaramo@mail.ru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9525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969819"/>
            <a:ext cx="9144000" cy="457200"/>
          </a:xfrm>
        </p:spPr>
        <p:txBody>
          <a:bodyPr>
            <a:noAutofit/>
          </a:bodyPr>
          <a:lstStyle/>
          <a:p>
            <a:r>
              <a:rPr lang="ru-RU" sz="2400" b="1" dirty="0"/>
              <a:t>КУРС «ПРОФЕССИОНАЛЬНЫЙ РАЗРАБОТЧИК 1С»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527" y="1427019"/>
            <a:ext cx="11817928" cy="543098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dirty="0"/>
              <a:t>• 	</a:t>
            </a:r>
            <a:r>
              <a:rPr lang="ru-RU" sz="3300" dirty="0"/>
              <a:t>В 2021 году ЧОУ ДПО «1С-ОБРАЗОВАНИЕ» совместно с Университетом 2035  в рамках государственной программы дополнительного образования в сфере цифровой экономики начали программу по курсу «Профессиональный разработчик 1С» </a:t>
            </a:r>
          </a:p>
          <a:p>
            <a:pPr algn="just"/>
            <a:r>
              <a:rPr lang="ru-RU" sz="3300" dirty="0"/>
              <a:t>•	произошло встраивание образовательного процесса фирмы 1С в систему государственной верификации квалификации вида профессиональной деятельности. До данного момента образовательный процесс фирмы 1С представлял собой набор определённых курсов по отдельным вопросам эксплуатации платформы 1С, встроенных во </a:t>
            </a:r>
            <a:r>
              <a:rPr lang="ru-RU" sz="3300" dirty="0" err="1"/>
              <a:t>внутриэкосистемную</a:t>
            </a:r>
            <a:r>
              <a:rPr lang="ru-RU" sz="3300" dirty="0"/>
              <a:t> (внутриорганизационную) упорядоченную квалификационную систему и верифицировался внутри экосистемы 1С посредством выдачи сертификатов соответствующей категории. Данные сертификаты в контексте ФЗ от 29.12.2012 N 273-ФЗ «Об образовании в РФ» не могут являться документами, подтверждающих квалификацию работника (ст. 159.1 ТК РФ), что не позволяет фирме 1С выйти за пределы своей экосистемы для дальнейшего своего расширения.</a:t>
            </a:r>
          </a:p>
        </p:txBody>
      </p:sp>
    </p:spTree>
    <p:extLst>
      <p:ext uri="{BB962C8B-B14F-4D97-AF65-F5344CB8AC3E}">
        <p14:creationId xmlns:p14="http://schemas.microsoft.com/office/powerpoint/2010/main" val="227126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3983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2582"/>
          </a:xfrm>
        </p:spPr>
        <p:txBody>
          <a:bodyPr>
            <a:noAutofit/>
          </a:bodyPr>
          <a:lstStyle/>
          <a:p>
            <a:r>
              <a:rPr lang="ru-RU" sz="2400" b="1" dirty="0"/>
              <a:t>СИСТЕМЫ КВАЛИФИКАЦИИ ВИДА ПРОФЕССИОНАЛЬНОЙ ДЕЯТЕЛЬНОСТИ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1814945"/>
            <a:ext cx="10986653" cy="5043055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•	</a:t>
            </a:r>
            <a:r>
              <a:rPr lang="ru-RU" sz="2800" b="1" dirty="0"/>
              <a:t>государственная верификация квалификации вида профессиональной деятельности </a:t>
            </a:r>
            <a:r>
              <a:rPr lang="ru-RU" sz="2800" dirty="0"/>
              <a:t>– подтверждение уровня квалификации в рамках государственного суверенитета посредством государственного регулирования и обязательное для всех участников государства;</a:t>
            </a:r>
          </a:p>
          <a:p>
            <a:pPr algn="just"/>
            <a:r>
              <a:rPr lang="ru-RU" sz="2800" dirty="0"/>
              <a:t>•	</a:t>
            </a:r>
            <a:r>
              <a:rPr lang="ru-RU" sz="2800" b="1" dirty="0" err="1"/>
              <a:t>внутриэкосистемная</a:t>
            </a:r>
            <a:r>
              <a:rPr lang="ru-RU" sz="2800" b="1" dirty="0"/>
              <a:t> (внутриорганизационная) верификация квалификации вида профессиональной деятельности </a:t>
            </a:r>
            <a:r>
              <a:rPr lang="ru-RU" sz="2800" dirty="0"/>
              <a:t>- подтверждение уровня квалификации в рамках определенной экосистемы посредством </a:t>
            </a:r>
            <a:r>
              <a:rPr lang="ru-RU" sz="2800" dirty="0" err="1"/>
              <a:t>внутриэкосистемного</a:t>
            </a:r>
            <a:r>
              <a:rPr lang="ru-RU" sz="2800" dirty="0"/>
              <a:t> регулирования и обязательное только для участников данной экосистемы</a:t>
            </a:r>
          </a:p>
        </p:txBody>
      </p:sp>
    </p:spTree>
    <p:extLst>
      <p:ext uri="{BB962C8B-B14F-4D97-AF65-F5344CB8AC3E}">
        <p14:creationId xmlns:p14="http://schemas.microsoft.com/office/powerpoint/2010/main" val="225600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3983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9144000" cy="748145"/>
          </a:xfrm>
        </p:spPr>
        <p:txBody>
          <a:bodyPr>
            <a:noAutofit/>
          </a:bodyPr>
          <a:lstStyle/>
          <a:p>
            <a:r>
              <a:rPr lang="ru-RU" sz="2400" b="1" dirty="0"/>
              <a:t>ПРЕДЛАГАЕМАЯ УРОВНЕВАЯ ОБРАЗОВАТЕЛЬНАЯ СХЕМА ОБРАЗОВАТЕЛЬНОЙ СИСТЕМЫ 1С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14945"/>
            <a:ext cx="12191999" cy="5583381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•	</a:t>
            </a:r>
            <a:r>
              <a:rPr lang="ru-RU" sz="2800" b="1" dirty="0"/>
              <a:t>Базовое образование</a:t>
            </a:r>
            <a:r>
              <a:rPr lang="ru-RU" sz="2800" dirty="0"/>
              <a:t>, осуществляемое посредством профессиональной переподготовки и дающее базовые компетенции относительно технологий 1С-экосистемы, основой которого может стать курс «Профессиональный разработчик 1С»;</a:t>
            </a:r>
          </a:p>
          <a:p>
            <a:pPr algn="just"/>
            <a:r>
              <a:rPr lang="ru-RU" sz="2800" dirty="0"/>
              <a:t>•	</a:t>
            </a:r>
            <a:r>
              <a:rPr lang="ru-RU" sz="2800" b="1" dirty="0"/>
              <a:t>Специализированное образование</a:t>
            </a:r>
            <a:r>
              <a:rPr lang="ru-RU" sz="2800" dirty="0"/>
              <a:t>, осуществляемое посредством повышение квалификации через трансформацию существующей системы сертификации: 1С:Профессионал, 1С:Специалист и т. д. в соответствующие уровни. Данные уровни могут быть вариативно иерархически выстроенными, что позволить придать образовательному процессу модульную </a:t>
            </a:r>
            <a:r>
              <a:rPr lang="ru-RU" sz="2800" dirty="0" err="1"/>
              <a:t>комбинативность</a:t>
            </a:r>
            <a:r>
              <a:rPr lang="ru-RU" sz="2800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2961053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3983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9144000" cy="1219200"/>
          </a:xfrm>
        </p:spPr>
        <p:txBody>
          <a:bodyPr>
            <a:noAutofit/>
          </a:bodyPr>
          <a:lstStyle/>
          <a:p>
            <a:r>
              <a:rPr lang="ru-RU" sz="2400" b="1" dirty="0"/>
              <a:t>КОМПОНЕНТЫ СИСТЕМЫ ОНЛАЙН-ОБРАЗОВАНИЯ КУРСА «ПРОФЕССИОНАЛЬНЫЙ РАЗРАБОТЧИК 1С»: </a:t>
            </a:r>
            <a:br>
              <a:rPr lang="ru-RU" sz="2400" b="1" dirty="0"/>
            </a:br>
            <a:r>
              <a:rPr lang="ru-RU" sz="2400" b="1" dirty="0"/>
              <a:t>ИНФРАСТРУКТУРНАЯ КОМПОНЕНТА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86001"/>
            <a:ext cx="12191999" cy="487244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/>
              <a:t>•	</a:t>
            </a:r>
            <a:r>
              <a:rPr lang="ru-RU" sz="2800" b="1" dirty="0"/>
              <a:t>Личный кабинет обучаемого</a:t>
            </a:r>
            <a:r>
              <a:rPr lang="ru-RU" sz="2800" dirty="0"/>
              <a:t>, в котором были размещены ссылки на:</a:t>
            </a:r>
          </a:p>
          <a:p>
            <a:pPr algn="just"/>
            <a:r>
              <a:rPr lang="ru-RU" sz="2800" dirty="0"/>
              <a:t>•	</a:t>
            </a:r>
            <a:r>
              <a:rPr lang="ru-RU" sz="2800" b="1" dirty="0"/>
              <a:t>Видеокурс, </a:t>
            </a:r>
            <a:r>
              <a:rPr lang="ru-RU" sz="2800" dirty="0"/>
              <a:t>где были представлены видеоматериалы, разбитые по модулям;</a:t>
            </a:r>
          </a:p>
          <a:p>
            <a:pPr algn="just"/>
            <a:r>
              <a:rPr lang="ru-RU" sz="2800" dirty="0"/>
              <a:t>•	</a:t>
            </a:r>
            <a:r>
              <a:rPr lang="ru-RU" sz="2800" b="1" dirty="0" err="1"/>
              <a:t>Обменник</a:t>
            </a:r>
            <a:r>
              <a:rPr lang="ru-RU" sz="2800" dirty="0"/>
              <a:t> на Яндекс-диске, где выкладывались рабочие материалы по данному курсу;</a:t>
            </a:r>
          </a:p>
          <a:p>
            <a:pPr algn="just"/>
            <a:r>
              <a:rPr lang="ru-RU" sz="2800" dirty="0"/>
              <a:t>•	</a:t>
            </a:r>
            <a:r>
              <a:rPr lang="ru-RU" sz="2800" b="1" dirty="0"/>
              <a:t>Бот-помощник</a:t>
            </a:r>
            <a:r>
              <a:rPr lang="ru-RU" sz="2800" dirty="0"/>
              <a:t> 1С:Учебного Центра №1, где </a:t>
            </a:r>
            <a:r>
              <a:rPr lang="ru-RU" sz="2800" dirty="0" err="1"/>
              <a:t>помогаторы</a:t>
            </a:r>
            <a:r>
              <a:rPr lang="ru-RU" sz="2800" dirty="0"/>
              <a:t> (термин "1С-ОБРАЗОВАНИЕ") помогали обучающимся разбираться в вопросах по обучению;</a:t>
            </a:r>
          </a:p>
          <a:p>
            <a:pPr algn="just"/>
            <a:r>
              <a:rPr lang="ru-RU" sz="2800" dirty="0"/>
              <a:t>•	</a:t>
            </a:r>
            <a:r>
              <a:rPr lang="ru-RU" sz="2800" b="1" dirty="0"/>
              <a:t>Новостной канал </a:t>
            </a:r>
            <a:r>
              <a:rPr lang="ru-RU" sz="2800" dirty="0"/>
              <a:t>по учебной программе, где решались организационные вопросы по курсу;</a:t>
            </a:r>
          </a:p>
          <a:p>
            <a:pPr algn="just"/>
            <a:r>
              <a:rPr lang="ru-RU" sz="2800" dirty="0"/>
              <a:t>•	</a:t>
            </a:r>
            <a:r>
              <a:rPr lang="ru-RU" sz="2800" b="1" dirty="0"/>
              <a:t>Чат для общения </a:t>
            </a:r>
            <a:r>
              <a:rPr lang="ru-RU" sz="2800" dirty="0"/>
              <a:t>с другими слушателями, для общения обучаемых;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99732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3983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9144000" cy="1219200"/>
          </a:xfrm>
        </p:spPr>
        <p:txBody>
          <a:bodyPr>
            <a:noAutofit/>
          </a:bodyPr>
          <a:lstStyle/>
          <a:p>
            <a:r>
              <a:rPr lang="ru-RU" sz="2400" b="1" dirty="0"/>
              <a:t>КОМПОНЕНТЫ СИСТЕМЫ ОНЛАЙН-ОБРАЗОВАНИЯ КУРСА «ПРОФЕССИОНАЛЬНЫЙ РАЗРАБОТЧИК 1С»: </a:t>
            </a:r>
            <a:br>
              <a:rPr lang="ru-RU" sz="2400" b="1" dirty="0"/>
            </a:br>
            <a:r>
              <a:rPr lang="ru-RU" sz="2400" b="1" dirty="0"/>
              <a:t>ОБРАЗОВАТЕЛЬНАЯ КОМПОНЕНТА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466109"/>
            <a:ext cx="12191999" cy="4932217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•	</a:t>
            </a:r>
            <a:r>
              <a:rPr lang="ru-RU" sz="2800" b="1" dirty="0"/>
              <a:t>Изучение видеоматериалов</a:t>
            </a:r>
            <a:r>
              <a:rPr lang="ru-RU" sz="2800" dirty="0"/>
              <a:t>, с фиксацией просмотра в цифровом следе;</a:t>
            </a:r>
          </a:p>
          <a:p>
            <a:pPr algn="just"/>
            <a:r>
              <a:rPr lang="ru-RU" sz="2800" dirty="0"/>
              <a:t>•	</a:t>
            </a:r>
            <a:r>
              <a:rPr lang="ru-RU" sz="2800" b="1" dirty="0" err="1"/>
              <a:t>Вебинары</a:t>
            </a:r>
            <a:r>
              <a:rPr lang="ru-RU" sz="2800" dirty="0"/>
              <a:t>, проводимые на коммуникационной платформе </a:t>
            </a:r>
            <a:r>
              <a:rPr lang="ru-RU" sz="2800" dirty="0" err="1"/>
              <a:t>Zoom</a:t>
            </a:r>
            <a:r>
              <a:rPr lang="ru-RU" sz="2800" dirty="0"/>
              <a:t> с обратной связью в чате и </a:t>
            </a:r>
            <a:r>
              <a:rPr lang="ru-RU" sz="2800" dirty="0" err="1"/>
              <a:t>видеохостинге</a:t>
            </a:r>
            <a:r>
              <a:rPr lang="ru-RU" sz="2800" dirty="0"/>
              <a:t> </a:t>
            </a:r>
            <a:r>
              <a:rPr lang="ru-RU" sz="2800" dirty="0" err="1"/>
              <a:t>YouTube</a:t>
            </a:r>
            <a:r>
              <a:rPr lang="ru-RU" sz="2800" dirty="0"/>
              <a:t>;</a:t>
            </a:r>
          </a:p>
          <a:p>
            <a:pPr algn="just"/>
            <a:r>
              <a:rPr lang="ru-RU" sz="2800" dirty="0"/>
              <a:t>•	</a:t>
            </a:r>
            <a:r>
              <a:rPr lang="ru-RU" sz="2800" b="1" dirty="0"/>
              <a:t>Общие консультации</a:t>
            </a:r>
            <a:r>
              <a:rPr lang="ru-RU" sz="2800" dirty="0"/>
              <a:t> на которых разбирались вопросы по пройденным темам; </a:t>
            </a:r>
          </a:p>
          <a:p>
            <a:pPr algn="just"/>
            <a:r>
              <a:rPr lang="ru-RU" sz="2800" dirty="0"/>
              <a:t>•	</a:t>
            </a:r>
            <a:r>
              <a:rPr lang="ru-RU" sz="2800" b="1" dirty="0"/>
              <a:t>Промежуточные аттестации </a:t>
            </a:r>
            <a:r>
              <a:rPr lang="ru-RU" sz="2800" dirty="0"/>
              <a:t>-</a:t>
            </a:r>
            <a:r>
              <a:rPr lang="ru-RU" sz="2800" b="1" dirty="0"/>
              <a:t> </a:t>
            </a:r>
            <a:r>
              <a:rPr lang="ru-RU" sz="2800" dirty="0"/>
              <a:t>в виде тестирования и выполнения задач; </a:t>
            </a:r>
          </a:p>
          <a:p>
            <a:pPr algn="just"/>
            <a:r>
              <a:rPr lang="ru-RU" sz="2800" dirty="0"/>
              <a:t>•	</a:t>
            </a:r>
            <a:r>
              <a:rPr lang="ru-RU" sz="2800" b="1" dirty="0"/>
              <a:t>Итоговая аттестация </a:t>
            </a:r>
            <a:r>
              <a:rPr lang="ru-RU" sz="2800" dirty="0"/>
              <a:t>– экзамен, представляющий собой решение задачи по всем модулям курса;</a:t>
            </a:r>
          </a:p>
          <a:p>
            <a:pPr algn="just"/>
            <a:r>
              <a:rPr lang="ru-RU" sz="2800" dirty="0"/>
              <a:t>•	</a:t>
            </a:r>
            <a:r>
              <a:rPr lang="ru-RU" sz="2800" b="1" dirty="0"/>
              <a:t>Взаимодействие в чате для общения с другими слушателями</a:t>
            </a:r>
            <a:r>
              <a:rPr lang="ru-RU" sz="2800" dirty="0"/>
              <a:t>, где происходило </a:t>
            </a:r>
            <a:r>
              <a:rPr lang="ru-RU" sz="2800" dirty="0" err="1"/>
              <a:t>взаимообучение</a:t>
            </a:r>
            <a:r>
              <a:rPr lang="ru-RU" sz="2800" dirty="0"/>
              <a:t> обучаемых;</a:t>
            </a:r>
          </a:p>
        </p:txBody>
      </p:sp>
    </p:spTree>
    <p:extLst>
      <p:ext uri="{BB962C8B-B14F-4D97-AF65-F5344CB8AC3E}">
        <p14:creationId xmlns:p14="http://schemas.microsoft.com/office/powerpoint/2010/main" val="192949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3983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9144000" cy="1219200"/>
          </a:xfrm>
        </p:spPr>
        <p:txBody>
          <a:bodyPr>
            <a:noAutofit/>
          </a:bodyPr>
          <a:lstStyle/>
          <a:p>
            <a:r>
              <a:rPr lang="ru-RU" sz="2400" b="1" dirty="0"/>
              <a:t>КОМПОНЕНТЫ СИСТЕМЫ ОНЛАЙН-ОБРАЗОВАНИЯ КУРСА «ПРОФЕССИОНАЛЬНЫЙ РАЗРАБОТЧИК 1С»: </a:t>
            </a:r>
            <a:br>
              <a:rPr lang="ru-RU" sz="2400" b="1" dirty="0"/>
            </a:br>
            <a:r>
              <a:rPr lang="ru-RU" sz="2400" b="1" dirty="0"/>
              <a:t>КОММУНИКАТИВНАЯ КОМПОНЕНТА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466109"/>
            <a:ext cx="12191999" cy="4932217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Коммуникативная компонента (в офлайн-обучение не учитывается, в онлайн-обучение имеет критическое значение)  может и должна быть эффективным инструментом образования, т. к. повышает эффективность обучения за счет:</a:t>
            </a:r>
          </a:p>
          <a:p>
            <a:pPr algn="just"/>
            <a:r>
              <a:rPr lang="ru-RU" sz="2800" dirty="0"/>
              <a:t>•	Усиления образовательного процесса взаимосвязанными форматами обучения;</a:t>
            </a:r>
          </a:p>
          <a:p>
            <a:pPr algn="just"/>
            <a:r>
              <a:rPr lang="ru-RU" sz="2800" dirty="0"/>
              <a:t>•	Создания эффективной обратной связи, позволяющая оперативно корректировать образовательные компоненты;</a:t>
            </a:r>
          </a:p>
          <a:p>
            <a:pPr algn="just"/>
            <a:r>
              <a:rPr lang="ru-RU" sz="2800" dirty="0"/>
              <a:t>•	Создания системы психологической поддержки за счет управляемой вовлеченности обучаемых в онлайн-общение.</a:t>
            </a:r>
          </a:p>
        </p:txBody>
      </p:sp>
    </p:spTree>
    <p:extLst>
      <p:ext uri="{BB962C8B-B14F-4D97-AF65-F5344CB8AC3E}">
        <p14:creationId xmlns:p14="http://schemas.microsoft.com/office/powerpoint/2010/main" val="3233970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39832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82437"/>
            <a:ext cx="12191999" cy="5915890"/>
          </a:xfrm>
        </p:spPr>
        <p:txBody>
          <a:bodyPr>
            <a:normAutofit/>
          </a:bodyPr>
          <a:lstStyle/>
          <a:p>
            <a:endParaRPr lang="ru-RU" sz="2800" b="1" dirty="0"/>
          </a:p>
          <a:p>
            <a:endParaRPr lang="ru-RU" sz="2800" b="1" dirty="0"/>
          </a:p>
          <a:p>
            <a:r>
              <a:rPr lang="ru-RU" sz="2800" b="1" dirty="0"/>
              <a:t>ДОКЛАД ОКОНЧЕН.</a:t>
            </a:r>
          </a:p>
          <a:p>
            <a:endParaRPr lang="ru-RU" sz="2800" b="1" dirty="0"/>
          </a:p>
          <a:p>
            <a:r>
              <a:rPr lang="ru-RU" sz="2800" b="1" dirty="0"/>
              <a:t>СПАСИБО ЗА ВНИМАНИЕ.</a:t>
            </a:r>
          </a:p>
          <a:p>
            <a:endParaRPr lang="ru-RU" sz="2800" b="1" dirty="0"/>
          </a:p>
          <a:p>
            <a:r>
              <a:rPr lang="ru-RU" sz="2800" b="1" dirty="0"/>
              <a:t>И СПАСИБО ФИРМЕ 1С.</a:t>
            </a:r>
          </a:p>
        </p:txBody>
      </p:sp>
    </p:spTree>
    <p:extLst>
      <p:ext uri="{BB962C8B-B14F-4D97-AF65-F5344CB8AC3E}">
        <p14:creationId xmlns:p14="http://schemas.microsoft.com/office/powerpoint/2010/main" val="331206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620</Words>
  <Application>Microsoft Office PowerPoint</Application>
  <PresentationFormat>Широкоэкранный</PresentationFormat>
  <Paragraphs>41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Вариант цифровой трансформации образовательного процесса на примере курса «Профессиональный разработчик 1С» </vt:lpstr>
      <vt:lpstr>КУРС «ПРОФЕССИОНАЛЬНЫЙ РАЗРАБОТЧИК 1С» </vt:lpstr>
      <vt:lpstr>СИСТЕМЫ КВАЛИФИКАЦИИ ВИДА ПРОФЕССИОНАЛЬНОЙ ДЕЯТЕЛЬНОСТИ</vt:lpstr>
      <vt:lpstr>ПРЕДЛАГАЕМАЯ УРОВНЕВАЯ ОБРАЗОВАТЕЛЬНАЯ СХЕМА ОБРАЗОВАТЕЛЬНОЙ СИСТЕМЫ 1С </vt:lpstr>
      <vt:lpstr>КОМПОНЕНТЫ СИСТЕМЫ ОНЛАЙН-ОБРАЗОВАНИЯ КУРСА «ПРОФЕССИОНАЛЬНЫЙ РАЗРАБОТЧИК 1С»:  ИНФРАСТРУКТУРНАЯ КОМПОНЕНТА</vt:lpstr>
      <vt:lpstr>КОМПОНЕНТЫ СИСТЕМЫ ОНЛАЙН-ОБРАЗОВАНИЯ КУРСА «ПРОФЕССИОНАЛЬНЫЙ РАЗРАБОТЧИК 1С»:  ОБРАЗОВАТЕЛЬНАЯ КОМПОНЕНТА</vt:lpstr>
      <vt:lpstr>КОМПОНЕНТЫ СИСТЕМЫ ОНЛАЙН-ОБРАЗОВАНИЯ КУРСА «ПРОФЕССИОНАЛЬНЫЙ РАЗРАБОТЧИК 1С»:  КОММУНИКАТИВНАЯ КОМПОНЕНТА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Вариант цифровой трансформации образовательного процесса на примере курса «Профессиональный разработчик 1С»</dc:title>
  <dc:creator>PK</dc:creator>
  <cp:lastModifiedBy>Дашенька -</cp:lastModifiedBy>
  <cp:revision>12</cp:revision>
  <dcterms:created xsi:type="dcterms:W3CDTF">2022-01-12T16:31:03Z</dcterms:created>
  <dcterms:modified xsi:type="dcterms:W3CDTF">2022-02-14T15:19:35Z</dcterms:modified>
</cp:coreProperties>
</file>